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256" r:id="rId2"/>
    <p:sldId id="257" r:id="rId3"/>
    <p:sldId id="258" r:id="rId4"/>
    <p:sldId id="262" r:id="rId5"/>
    <p:sldId id="261" r:id="rId6"/>
    <p:sldId id="266" r:id="rId7"/>
    <p:sldId id="259" r:id="rId8"/>
    <p:sldId id="269" r:id="rId9"/>
    <p:sldId id="260" r:id="rId10"/>
    <p:sldId id="270" r:id="rId11"/>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nstall" initials="i" lastIdx="0"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5296"/>
          </a:xfrm>
          <a:prstGeom prst="rect">
            <a:avLst/>
          </a:prstGeom>
        </p:spPr>
        <p:txBody>
          <a:bodyPr vert="horz" lIns="93287" tIns="46644" rIns="93287" bIns="46644" rtlCol="0"/>
          <a:lstStyle>
            <a:lvl1pPr algn="r">
              <a:defRPr sz="1200"/>
            </a:lvl1pPr>
          </a:lstStyle>
          <a:p>
            <a:fld id="{BF972BF4-ADB6-4A19-ACA6-62AFFE0C5AD5}" type="datetimeFigureOut">
              <a:rPr lang="en-US" smtClean="0"/>
              <a:t>7/31/2009</a:t>
            </a:fld>
            <a:endParaRPr lang="en-US"/>
          </a:p>
        </p:txBody>
      </p:sp>
      <p:sp>
        <p:nvSpPr>
          <p:cNvPr id="4" name="Footer Placeholder 3"/>
          <p:cNvSpPr>
            <a:spLocks noGrp="1"/>
          </p:cNvSpPr>
          <p:nvPr>
            <p:ph type="ftr" sz="quarter" idx="2"/>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87" tIns="46644" rIns="93287" bIns="46644" rtlCol="0" anchor="b"/>
          <a:lstStyle>
            <a:lvl1pPr algn="r">
              <a:defRPr sz="1200"/>
            </a:lvl1pPr>
          </a:lstStyle>
          <a:p>
            <a:fld id="{43EBDEAD-1FFA-4EBE-83F3-F4CE781B8AAF}"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4DB94E85-107D-4B01-A37A-01C8A52AEDCD}" type="datetimeFigureOut">
              <a:rPr lang="en-US" smtClean="0"/>
              <a:pPr/>
              <a:t>7/31/2009</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1635E70E-34D8-4BA1-924F-1CC22A06E97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AFE0622E-0BC7-418B-B2B4-811D35E5EF29}" type="datetimeFigureOut">
              <a:rPr lang="en-US" smtClean="0"/>
              <a:pPr/>
              <a:t>7/31/2009</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45D5C5DA-45F8-4CA1-8E1F-7938DF9DBF2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FE0622E-0BC7-418B-B2B4-811D35E5EF29}" type="datetimeFigureOut">
              <a:rPr lang="en-US" smtClean="0"/>
              <a:pPr/>
              <a:t>7/31/2009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5D5C5DA-45F8-4CA1-8E1F-7938DF9DBF2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AFE0622E-0BC7-418B-B2B4-811D35E5EF29}" type="datetimeFigureOut">
              <a:rPr lang="en-US" smtClean="0"/>
              <a:pPr/>
              <a:t>7/31/2009</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45D5C5DA-45F8-4CA1-8E1F-7938DF9DBF2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FE0622E-0BC7-418B-B2B4-811D35E5EF29}" type="datetimeFigureOut">
              <a:rPr lang="en-US" smtClean="0"/>
              <a:pPr/>
              <a:t>7/31/2009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5D5C5DA-45F8-4CA1-8E1F-7938DF9DBF2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AFE0622E-0BC7-418B-B2B4-811D35E5EF29}" type="datetimeFigureOut">
              <a:rPr lang="en-US" smtClean="0"/>
              <a:pPr/>
              <a:t>7/31/2009</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45D5C5DA-45F8-4CA1-8E1F-7938DF9DBF2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FE0622E-0BC7-418B-B2B4-811D35E5EF29}" type="datetimeFigureOut">
              <a:rPr lang="en-US" smtClean="0"/>
              <a:pPr/>
              <a:t>7/31/2009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5D5C5DA-45F8-4CA1-8E1F-7938DF9DBF2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FE0622E-0BC7-418B-B2B4-811D35E5EF29}" type="datetimeFigureOut">
              <a:rPr lang="en-US" smtClean="0"/>
              <a:pPr/>
              <a:t>7/31/2009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45D5C5DA-45F8-4CA1-8E1F-7938DF9DBF2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AFE0622E-0BC7-418B-B2B4-811D35E5EF29}" type="datetimeFigureOut">
              <a:rPr lang="en-US" smtClean="0"/>
              <a:pPr/>
              <a:t>7/31/2009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45D5C5DA-45F8-4CA1-8E1F-7938DF9DBF2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AFE0622E-0BC7-418B-B2B4-811D35E5EF29}" type="datetimeFigureOut">
              <a:rPr lang="en-US" smtClean="0"/>
              <a:pPr/>
              <a:t>7/31/2009</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45D5C5DA-45F8-4CA1-8E1F-7938DF9DBF2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FE0622E-0BC7-418B-B2B4-811D35E5EF29}" type="datetimeFigureOut">
              <a:rPr lang="en-US" smtClean="0"/>
              <a:pPr/>
              <a:t>7/31/2009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5D5C5DA-45F8-4CA1-8E1F-7938DF9DBF2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AFE0622E-0BC7-418B-B2B4-811D35E5EF29}" type="datetimeFigureOut">
              <a:rPr lang="en-US" smtClean="0"/>
              <a:pPr/>
              <a:t>7/31/2009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5D5C5DA-45F8-4CA1-8E1F-7938DF9DBF24}"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AFE0622E-0BC7-418B-B2B4-811D35E5EF29}" type="datetimeFigureOut">
              <a:rPr lang="en-US" smtClean="0"/>
              <a:pPr/>
              <a:t>7/31/2009</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45D5C5DA-45F8-4CA1-8E1F-7938DF9DBF2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classroom20.com/" TargetMode="External"/><Relationship Id="rId2" Type="http://schemas.openxmlformats.org/officeDocument/2006/relationships/hyperlink" Target="http://web2tutorial.wikispaces.com/" TargetMode="External"/><Relationship Id="rId1" Type="http://schemas.openxmlformats.org/officeDocument/2006/relationships/slideLayout" Target="../slideLayouts/slideLayout2.xml"/><Relationship Id="rId6" Type="http://schemas.openxmlformats.org/officeDocument/2006/relationships/hyperlink" Target="http://supportblogging.com/Links+to+School+Bloggers" TargetMode="External"/><Relationship Id="rId5" Type="http://schemas.openxmlformats.org/officeDocument/2006/relationships/hyperlink" Target="http://teachingtoday.glencoe.com/howtoarticles/blog-basics" TargetMode="External"/><Relationship Id="rId4" Type="http://schemas.openxmlformats.org/officeDocument/2006/relationships/hyperlink" Target="http://www.teachersfirst.com/content/blog/blogbasics.cfm"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www.youtube.com/watch?v=NN2I1pWXjXI"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teachingtoday.glencoe.com/howtoarticles/blog-basic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youtube.com/watch?v=whm3pxqkvB8"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Blogging in the classroom</a:t>
            </a:r>
            <a:endParaRPr lang="en-US" dirty="0"/>
          </a:p>
        </p:txBody>
      </p:sp>
      <p:sp>
        <p:nvSpPr>
          <p:cNvPr id="3" name="Subtitle 2"/>
          <p:cNvSpPr>
            <a:spLocks noGrp="1"/>
          </p:cNvSpPr>
          <p:nvPr>
            <p:ph type="subTitle" idx="1"/>
          </p:nvPr>
        </p:nvSpPr>
        <p:spPr/>
        <p:txBody>
          <a:bodyPr/>
          <a:lstStyle/>
          <a:p>
            <a:r>
              <a:rPr lang="en-US" dirty="0" smtClean="0"/>
              <a:t>Melanie </a:t>
            </a:r>
            <a:r>
              <a:rPr lang="en-US" dirty="0" err="1" smtClean="0"/>
              <a:t>Hosbach</a:t>
            </a:r>
            <a:endParaRPr lang="en-US" dirty="0" smtClean="0"/>
          </a:p>
          <a:p>
            <a:r>
              <a:rPr lang="en-US" dirty="0" smtClean="0"/>
              <a:t>Lapeer Community Schools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lstStyle/>
          <a:p>
            <a:r>
              <a:rPr lang="en-US" dirty="0" smtClean="0"/>
              <a:t>resources</a:t>
            </a:r>
            <a:endParaRPr lang="en-US" dirty="0"/>
          </a:p>
        </p:txBody>
      </p:sp>
      <p:sp>
        <p:nvSpPr>
          <p:cNvPr id="3" name="Content Placeholder 2"/>
          <p:cNvSpPr>
            <a:spLocks noGrp="1"/>
          </p:cNvSpPr>
          <p:nvPr>
            <p:ph idx="1"/>
          </p:nvPr>
        </p:nvSpPr>
        <p:spPr>
          <a:xfrm>
            <a:off x="381000" y="1295400"/>
            <a:ext cx="7239000" cy="4846320"/>
          </a:xfrm>
        </p:spPr>
        <p:txBody>
          <a:bodyPr>
            <a:normAutofit fontScale="62500" lnSpcReduction="20000"/>
          </a:bodyPr>
          <a:lstStyle/>
          <a:p>
            <a:r>
              <a:rPr lang="en-US" dirty="0" smtClean="0"/>
              <a:t>Web 2.0 </a:t>
            </a:r>
            <a:r>
              <a:rPr lang="en-US" dirty="0" smtClean="0"/>
              <a:t>Tutorial </a:t>
            </a:r>
            <a:r>
              <a:rPr lang="en-US" u="sng" dirty="0" smtClean="0">
                <a:hlinkClick r:id="rId2"/>
              </a:rPr>
              <a:t>http</a:t>
            </a:r>
            <a:r>
              <a:rPr lang="en-US" u="sng" dirty="0" smtClean="0">
                <a:hlinkClick r:id="rId2"/>
              </a:rPr>
              <a:t>://web2tutorial.wikispaces.com/</a:t>
            </a:r>
            <a:r>
              <a:rPr lang="en-US" u="sng" dirty="0" smtClean="0"/>
              <a:t> </a:t>
            </a:r>
            <a:endParaRPr lang="en-US" dirty="0" smtClean="0"/>
          </a:p>
          <a:p>
            <a:pPr lvl="1"/>
            <a:r>
              <a:rPr lang="en-US" dirty="0" smtClean="0"/>
              <a:t>A tutorial </a:t>
            </a:r>
            <a:r>
              <a:rPr lang="en-US" dirty="0" smtClean="0"/>
              <a:t>for educators done as a wiki to explain and give examples of various Web 2.0 technologies such as blogs, wikis, social networking, RSS feeds, etc.</a:t>
            </a:r>
          </a:p>
          <a:p>
            <a:r>
              <a:rPr lang="en-US" dirty="0" smtClean="0"/>
              <a:t>Classroom 2.0 </a:t>
            </a:r>
            <a:r>
              <a:rPr lang="en-US" u="sng" dirty="0" smtClean="0">
                <a:hlinkClick r:id="rId3"/>
              </a:rPr>
              <a:t>http</a:t>
            </a:r>
            <a:r>
              <a:rPr lang="en-US" u="sng" dirty="0" smtClean="0">
                <a:hlinkClick r:id="rId3"/>
              </a:rPr>
              <a:t>://www.classroom20.com/</a:t>
            </a:r>
            <a:r>
              <a:rPr lang="en-US" dirty="0" smtClean="0"/>
              <a:t> </a:t>
            </a:r>
          </a:p>
          <a:p>
            <a:pPr lvl="1"/>
            <a:r>
              <a:rPr lang="en-US" dirty="0" smtClean="0"/>
              <a:t>“Classroom 2.0” is a social networking site for educators to introduce and explain various Web 2.0 technologies.</a:t>
            </a:r>
          </a:p>
          <a:p>
            <a:r>
              <a:rPr lang="en-US" dirty="0" smtClean="0"/>
              <a:t>“</a:t>
            </a:r>
            <a:r>
              <a:rPr lang="en-US" dirty="0" smtClean="0"/>
              <a:t>Teachers First: Blog Basics for the </a:t>
            </a:r>
            <a:r>
              <a:rPr lang="en-US" dirty="0" smtClean="0"/>
              <a:t>Classroom” </a:t>
            </a:r>
            <a:r>
              <a:rPr lang="en-US" u="sng" dirty="0" smtClean="0">
                <a:hlinkClick r:id="rId4"/>
              </a:rPr>
              <a:t>http</a:t>
            </a:r>
            <a:r>
              <a:rPr lang="en-US" u="sng" dirty="0" smtClean="0">
                <a:hlinkClick r:id="rId4"/>
              </a:rPr>
              <a:t>://www.teachersfirst.com/content/blog/blogbasics.cfm</a:t>
            </a:r>
            <a:r>
              <a:rPr lang="en-US" dirty="0" smtClean="0"/>
              <a:t> </a:t>
            </a:r>
          </a:p>
          <a:p>
            <a:pPr lvl="1"/>
            <a:r>
              <a:rPr lang="en-US" dirty="0" smtClean="0"/>
              <a:t>This </a:t>
            </a:r>
            <a:r>
              <a:rPr lang="en-US" dirty="0" smtClean="0"/>
              <a:t>site introduces the basics of blogging and how it can be useful in the classroom</a:t>
            </a:r>
            <a:r>
              <a:rPr lang="en-US" dirty="0" smtClean="0"/>
              <a:t>. </a:t>
            </a:r>
            <a:r>
              <a:rPr lang="en-US" dirty="0" smtClean="0"/>
              <a:t>It explains what a blog is, how to use a blog, and gives multiple examples of how to use a classroom blog. </a:t>
            </a:r>
          </a:p>
          <a:p>
            <a:r>
              <a:rPr lang="en-US" dirty="0" smtClean="0"/>
              <a:t>Glencoe McGraw-Hill’s “Teaching Today: Teaching Tips, Lesson Plans, &amp; </a:t>
            </a:r>
            <a:r>
              <a:rPr lang="en-US" dirty="0" smtClean="0"/>
              <a:t>More” </a:t>
            </a:r>
            <a:r>
              <a:rPr lang="en-US" u="sng" dirty="0" smtClean="0">
                <a:hlinkClick r:id="rId5"/>
              </a:rPr>
              <a:t>http</a:t>
            </a:r>
            <a:r>
              <a:rPr lang="en-US" u="sng" dirty="0" smtClean="0">
                <a:hlinkClick r:id="rId5"/>
              </a:rPr>
              <a:t>://teachingtoday.glencoe.com/howtoarticles/blog-basics</a:t>
            </a:r>
            <a:r>
              <a:rPr lang="en-US" dirty="0" smtClean="0"/>
              <a:t> </a:t>
            </a:r>
          </a:p>
          <a:p>
            <a:pPr lvl="1"/>
            <a:r>
              <a:rPr lang="en-US" dirty="0" smtClean="0"/>
              <a:t>This </a:t>
            </a:r>
            <a:r>
              <a:rPr lang="en-US" dirty="0" smtClean="0"/>
              <a:t>textbook publisher’s site for teachers includes various tips and strategies for all different subject areas and grade levels.  This article specifically explains the basics of blogging and how to use blogs in the classroom</a:t>
            </a:r>
            <a:r>
              <a:rPr lang="en-US" dirty="0" smtClean="0"/>
              <a:t>.</a:t>
            </a:r>
            <a:endParaRPr lang="en-US" dirty="0" smtClean="0"/>
          </a:p>
          <a:p>
            <a:r>
              <a:rPr lang="en-US" dirty="0" smtClean="0"/>
              <a:t>Blogs on Educational </a:t>
            </a:r>
            <a:r>
              <a:rPr lang="en-US" dirty="0" smtClean="0"/>
              <a:t>Blogging </a:t>
            </a:r>
            <a:r>
              <a:rPr lang="en-US" u="sng" dirty="0" smtClean="0">
                <a:hlinkClick r:id="rId6"/>
              </a:rPr>
              <a:t>http</a:t>
            </a:r>
            <a:r>
              <a:rPr lang="en-US" u="sng" dirty="0" smtClean="0">
                <a:hlinkClick r:id="rId6"/>
              </a:rPr>
              <a:t>://supportblogging.com/Links+to+School+Bloggers</a:t>
            </a:r>
            <a:r>
              <a:rPr lang="en-US" dirty="0" smtClean="0"/>
              <a:t> </a:t>
            </a:r>
          </a:p>
          <a:p>
            <a:pPr lvl="1"/>
            <a:r>
              <a:rPr lang="en-US" dirty="0" smtClean="0"/>
              <a:t>Site that lists many different examples of classroom blogs, student blogs, teacher blogs, etc.</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Blogging? What’s a blog?</a:t>
            </a:r>
            <a:endParaRPr lang="en-US" dirty="0"/>
          </a:p>
        </p:txBody>
      </p:sp>
      <p:sp>
        <p:nvSpPr>
          <p:cNvPr id="3" name="Content Placeholder 2"/>
          <p:cNvSpPr>
            <a:spLocks noGrp="1"/>
          </p:cNvSpPr>
          <p:nvPr>
            <p:ph idx="1"/>
          </p:nvPr>
        </p:nvSpPr>
        <p:spPr/>
        <p:txBody>
          <a:bodyPr>
            <a:normAutofit lnSpcReduction="10000"/>
          </a:bodyPr>
          <a:lstStyle/>
          <a:p>
            <a:r>
              <a:rPr lang="en-US" dirty="0" smtClean="0"/>
              <a:t>(insert survey info here)</a:t>
            </a:r>
          </a:p>
          <a:p>
            <a:r>
              <a:rPr lang="en-US" dirty="0" smtClean="0"/>
              <a:t>Short for “Web Log” </a:t>
            </a:r>
          </a:p>
          <a:p>
            <a:r>
              <a:rPr lang="en-US" dirty="0" smtClean="0"/>
              <a:t>Online journal…and more! </a:t>
            </a:r>
          </a:p>
          <a:p>
            <a:pPr lvl="1"/>
            <a:r>
              <a:rPr lang="en-US" dirty="0" smtClean="0"/>
              <a:t>Links</a:t>
            </a:r>
          </a:p>
          <a:p>
            <a:pPr lvl="1"/>
            <a:r>
              <a:rPr lang="en-US" dirty="0" smtClean="0"/>
              <a:t>Pictures</a:t>
            </a:r>
          </a:p>
          <a:p>
            <a:pPr lvl="1"/>
            <a:r>
              <a:rPr lang="en-US" dirty="0" smtClean="0"/>
              <a:t>Documents </a:t>
            </a:r>
          </a:p>
          <a:p>
            <a:r>
              <a:rPr lang="en-US" dirty="0" smtClean="0"/>
              <a:t>Informal</a:t>
            </a:r>
          </a:p>
          <a:p>
            <a:r>
              <a:rPr lang="en-US" dirty="0" smtClean="0"/>
              <a:t>Interactive </a:t>
            </a:r>
          </a:p>
          <a:p>
            <a:pPr lvl="1"/>
            <a:r>
              <a:rPr lang="en-US" dirty="0" smtClean="0"/>
              <a:t>Comments</a:t>
            </a:r>
          </a:p>
          <a:p>
            <a:pPr lvl="1">
              <a:buNone/>
            </a:pPr>
            <a:endParaRPr lang="en-US" dirty="0" smtClean="0"/>
          </a:p>
          <a:p>
            <a:pPr lvl="1">
              <a:buNone/>
            </a:pPr>
            <a:r>
              <a:rPr lang="en-US" dirty="0" smtClean="0">
                <a:hlinkClick r:id="rId2"/>
              </a:rPr>
              <a:t>http://www.youtube.com/watch?v=NN2I1pWXjXI</a:t>
            </a:r>
            <a:r>
              <a:rPr lang="en-US" dirty="0" smtClean="0"/>
              <a:t> </a:t>
            </a:r>
          </a:p>
          <a:p>
            <a:endParaRPr 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239000" cy="838200"/>
          </a:xfrm>
        </p:spPr>
        <p:txBody>
          <a:bodyPr/>
          <a:lstStyle/>
          <a:p>
            <a:r>
              <a:rPr lang="en-US" dirty="0" smtClean="0"/>
              <a:t>Who uses blogs?</a:t>
            </a:r>
            <a:endParaRPr lang="en-US" dirty="0"/>
          </a:p>
        </p:txBody>
      </p:sp>
      <p:sp>
        <p:nvSpPr>
          <p:cNvPr id="3" name="Content Placeholder 2"/>
          <p:cNvSpPr>
            <a:spLocks noGrp="1"/>
          </p:cNvSpPr>
          <p:nvPr>
            <p:ph idx="1"/>
          </p:nvPr>
        </p:nvSpPr>
        <p:spPr>
          <a:xfrm>
            <a:off x="381000" y="1371600"/>
            <a:ext cx="3657600" cy="1143000"/>
          </a:xfrm>
        </p:spPr>
        <p:txBody>
          <a:bodyPr>
            <a:normAutofit fontScale="92500" lnSpcReduction="10000"/>
          </a:bodyPr>
          <a:lstStyle/>
          <a:p>
            <a:r>
              <a:rPr lang="en-US" dirty="0" smtClean="0"/>
              <a:t>Topic specific</a:t>
            </a:r>
          </a:p>
          <a:p>
            <a:pPr lvl="1"/>
            <a:r>
              <a:rPr lang="en-US" dirty="0" smtClean="0"/>
              <a:t>Politics</a:t>
            </a:r>
          </a:p>
          <a:p>
            <a:pPr lvl="1"/>
            <a:r>
              <a:rPr lang="en-US" dirty="0" smtClean="0"/>
              <a:t>Current Events</a:t>
            </a:r>
          </a:p>
          <a:p>
            <a:pPr lvl="1">
              <a:buNone/>
            </a:pPr>
            <a:endParaRPr lang="en-US" dirty="0"/>
          </a:p>
        </p:txBody>
      </p:sp>
      <p:pic>
        <p:nvPicPr>
          <p:cNvPr id="1028" name="Picture 4"/>
          <p:cNvPicPr>
            <a:picLocks noChangeAspect="1" noChangeArrowheads="1"/>
          </p:cNvPicPr>
          <p:nvPr/>
        </p:nvPicPr>
        <p:blipFill>
          <a:blip r:embed="rId2"/>
          <a:srcRect/>
          <a:stretch>
            <a:fillRect/>
          </a:stretch>
        </p:blipFill>
        <p:spPr bwMode="auto">
          <a:xfrm>
            <a:off x="4343400" y="1066800"/>
            <a:ext cx="4648200" cy="3718560"/>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a:srcRect/>
          <a:stretch>
            <a:fillRect/>
          </a:stretch>
        </p:blipFill>
        <p:spPr bwMode="auto">
          <a:xfrm>
            <a:off x="152400" y="3124200"/>
            <a:ext cx="4476750" cy="35814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0" y="1219200"/>
            <a:ext cx="4114800" cy="1066800"/>
          </a:xfrm>
        </p:spPr>
        <p:txBody>
          <a:bodyPr>
            <a:normAutofit fontScale="85000" lnSpcReduction="20000"/>
          </a:bodyPr>
          <a:lstStyle/>
          <a:p>
            <a:r>
              <a:rPr lang="en-US" dirty="0" smtClean="0"/>
              <a:t>Topic specific</a:t>
            </a:r>
          </a:p>
          <a:p>
            <a:pPr lvl="1"/>
            <a:r>
              <a:rPr lang="en-US" dirty="0" smtClean="0"/>
              <a:t>Music</a:t>
            </a:r>
          </a:p>
          <a:p>
            <a:pPr lvl="1"/>
            <a:r>
              <a:rPr lang="en-US" dirty="0" smtClean="0"/>
              <a:t>Movies</a:t>
            </a:r>
          </a:p>
        </p:txBody>
      </p:sp>
      <p:sp>
        <p:nvSpPr>
          <p:cNvPr id="5" name="Title 1"/>
          <p:cNvSpPr txBox="1">
            <a:spLocks/>
          </p:cNvSpPr>
          <p:nvPr/>
        </p:nvSpPr>
        <p:spPr>
          <a:xfrm>
            <a:off x="381000" y="152400"/>
            <a:ext cx="7239000" cy="838200"/>
          </a:xfrm>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all" spc="0" normalizeH="0" baseline="0" noProof="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Who uses blogs?</a:t>
            </a:r>
            <a:endParaRPr kumimoji="0" lang="en-US"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pic>
        <p:nvPicPr>
          <p:cNvPr id="2050" name="Picture 2"/>
          <p:cNvPicPr>
            <a:picLocks noChangeAspect="1" noChangeArrowheads="1"/>
          </p:cNvPicPr>
          <p:nvPr/>
        </p:nvPicPr>
        <p:blipFill>
          <a:blip r:embed="rId2"/>
          <a:srcRect/>
          <a:stretch>
            <a:fillRect/>
          </a:stretch>
        </p:blipFill>
        <p:spPr bwMode="auto">
          <a:xfrm>
            <a:off x="0" y="990600"/>
            <a:ext cx="4648200" cy="3718560"/>
          </a:xfrm>
          <a:prstGeom prst="rect">
            <a:avLst/>
          </a:prstGeom>
          <a:noFill/>
          <a:ln w="9525">
            <a:noFill/>
            <a:miter lim="800000"/>
            <a:headEnd/>
            <a:tailEnd/>
          </a:ln>
          <a:effectLst/>
        </p:spPr>
      </p:pic>
      <p:pic>
        <p:nvPicPr>
          <p:cNvPr id="8" name="Picture 2"/>
          <p:cNvPicPr>
            <a:picLocks noChangeAspect="1" noChangeArrowheads="1"/>
          </p:cNvPicPr>
          <p:nvPr/>
        </p:nvPicPr>
        <p:blipFill>
          <a:blip r:embed="rId3"/>
          <a:srcRect/>
          <a:stretch>
            <a:fillRect/>
          </a:stretch>
        </p:blipFill>
        <p:spPr bwMode="auto">
          <a:xfrm>
            <a:off x="4305300" y="2819400"/>
            <a:ext cx="4838700" cy="387096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762000"/>
          </a:xfrm>
        </p:spPr>
        <p:txBody>
          <a:bodyPr/>
          <a:lstStyle/>
          <a:p>
            <a:r>
              <a:rPr lang="en-US" dirty="0" smtClean="0"/>
              <a:t>Who uses blogs?</a:t>
            </a:r>
            <a:endParaRPr lang="en-US" dirty="0"/>
          </a:p>
        </p:txBody>
      </p:sp>
      <p:sp>
        <p:nvSpPr>
          <p:cNvPr id="3" name="Content Placeholder 2"/>
          <p:cNvSpPr>
            <a:spLocks noGrp="1"/>
          </p:cNvSpPr>
          <p:nvPr>
            <p:ph idx="1"/>
          </p:nvPr>
        </p:nvSpPr>
        <p:spPr>
          <a:xfrm>
            <a:off x="152400" y="990600"/>
            <a:ext cx="3429000" cy="2057400"/>
          </a:xfrm>
        </p:spPr>
        <p:txBody>
          <a:bodyPr/>
          <a:lstStyle/>
          <a:p>
            <a:r>
              <a:rPr lang="en-US" dirty="0" smtClean="0"/>
              <a:t>Personal sharing</a:t>
            </a:r>
          </a:p>
          <a:p>
            <a:pPr lvl="1"/>
            <a:r>
              <a:rPr lang="en-US" dirty="0" smtClean="0"/>
              <a:t>Photos </a:t>
            </a:r>
          </a:p>
          <a:p>
            <a:pPr lvl="1"/>
            <a:r>
              <a:rPr lang="en-US" dirty="0" smtClean="0"/>
              <a:t>Event Information</a:t>
            </a:r>
          </a:p>
          <a:p>
            <a:pPr lvl="1"/>
            <a:r>
              <a:rPr lang="en-US" dirty="0" smtClean="0"/>
              <a:t>Family Updates</a:t>
            </a:r>
          </a:p>
          <a:p>
            <a:endParaRPr lang="en-US" dirty="0"/>
          </a:p>
        </p:txBody>
      </p:sp>
      <p:pic>
        <p:nvPicPr>
          <p:cNvPr id="4098" name="Picture 2"/>
          <p:cNvPicPr>
            <a:picLocks noChangeAspect="1" noChangeArrowheads="1"/>
          </p:cNvPicPr>
          <p:nvPr/>
        </p:nvPicPr>
        <p:blipFill>
          <a:blip r:embed="rId2"/>
          <a:srcRect/>
          <a:stretch>
            <a:fillRect/>
          </a:stretch>
        </p:blipFill>
        <p:spPr bwMode="auto">
          <a:xfrm>
            <a:off x="3848100" y="685800"/>
            <a:ext cx="5295900" cy="4419600"/>
          </a:xfrm>
          <a:prstGeom prst="rect">
            <a:avLst/>
          </a:prstGeom>
          <a:noFill/>
          <a:ln w="9525">
            <a:noFill/>
            <a:miter lim="800000"/>
            <a:headEnd/>
            <a:tailEnd/>
          </a:ln>
          <a:effectLst/>
        </p:spPr>
      </p:pic>
      <p:pic>
        <p:nvPicPr>
          <p:cNvPr id="5" name="Picture 2"/>
          <p:cNvPicPr>
            <a:picLocks noChangeAspect="1" noChangeArrowheads="1"/>
          </p:cNvPicPr>
          <p:nvPr/>
        </p:nvPicPr>
        <p:blipFill>
          <a:blip r:embed="rId3"/>
          <a:srcRect/>
          <a:stretch>
            <a:fillRect/>
          </a:stretch>
        </p:blipFill>
        <p:spPr bwMode="auto">
          <a:xfrm>
            <a:off x="0" y="2712720"/>
            <a:ext cx="5181600" cy="414528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0"/>
            <a:ext cx="7239000" cy="762000"/>
          </a:xfrm>
        </p:spPr>
        <p:txBody>
          <a:bodyPr/>
          <a:lstStyle/>
          <a:p>
            <a:r>
              <a:rPr lang="en-US" dirty="0" smtClean="0"/>
              <a:t>Who uses blogs?</a:t>
            </a:r>
            <a:endParaRPr lang="en-US" dirty="0"/>
          </a:p>
        </p:txBody>
      </p:sp>
      <p:sp>
        <p:nvSpPr>
          <p:cNvPr id="7" name="Content Placeholder 2"/>
          <p:cNvSpPr>
            <a:spLocks noGrp="1"/>
          </p:cNvSpPr>
          <p:nvPr>
            <p:ph idx="1"/>
          </p:nvPr>
        </p:nvSpPr>
        <p:spPr>
          <a:xfrm>
            <a:off x="0" y="1295400"/>
            <a:ext cx="3657600" cy="1371600"/>
          </a:xfrm>
        </p:spPr>
        <p:txBody>
          <a:bodyPr/>
          <a:lstStyle/>
          <a:p>
            <a:r>
              <a:rPr lang="en-US" dirty="0" smtClean="0"/>
              <a:t>Personal sharing</a:t>
            </a:r>
          </a:p>
          <a:p>
            <a:pPr lvl="1"/>
            <a:r>
              <a:rPr lang="en-US" dirty="0" smtClean="0"/>
              <a:t>Medical updates</a:t>
            </a:r>
          </a:p>
          <a:p>
            <a:endParaRPr lang="en-US" dirty="0"/>
          </a:p>
        </p:txBody>
      </p:sp>
      <p:pic>
        <p:nvPicPr>
          <p:cNvPr id="5122" name="Picture 2"/>
          <p:cNvPicPr>
            <a:picLocks noChangeAspect="1" noChangeArrowheads="1"/>
          </p:cNvPicPr>
          <p:nvPr/>
        </p:nvPicPr>
        <p:blipFill>
          <a:blip r:embed="rId2"/>
          <a:srcRect/>
          <a:stretch>
            <a:fillRect/>
          </a:stretch>
        </p:blipFill>
        <p:spPr bwMode="auto">
          <a:xfrm>
            <a:off x="228600" y="2971800"/>
            <a:ext cx="4343400" cy="3474720"/>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4095750" y="762000"/>
            <a:ext cx="5048250" cy="40386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is blogging and other technology important?</a:t>
            </a:r>
            <a:endParaRPr lang="en-US" dirty="0"/>
          </a:p>
        </p:txBody>
      </p:sp>
      <p:sp>
        <p:nvSpPr>
          <p:cNvPr id="3" name="Content Placeholder 2"/>
          <p:cNvSpPr>
            <a:spLocks noGrp="1"/>
          </p:cNvSpPr>
          <p:nvPr>
            <p:ph idx="1"/>
          </p:nvPr>
        </p:nvSpPr>
        <p:spPr/>
        <p:txBody>
          <a:bodyPr>
            <a:normAutofit fontScale="85000" lnSpcReduction="20000"/>
          </a:bodyPr>
          <a:lstStyle/>
          <a:p>
            <a:r>
              <a:rPr lang="en-US" sz="3400" dirty="0" smtClean="0"/>
              <a:t>“Net generation”</a:t>
            </a:r>
          </a:p>
          <a:p>
            <a:pPr lvl="1"/>
            <a:r>
              <a:rPr lang="en-US" dirty="0" smtClean="0"/>
              <a:t> According to a survey of over 7,000 college students from 7 different schools across the country*: </a:t>
            </a:r>
          </a:p>
          <a:p>
            <a:pPr lvl="2"/>
            <a:r>
              <a:rPr lang="en-US" sz="1700" dirty="0" smtClean="0"/>
              <a:t>Ninety-seven percent own a computer, 94 percent own a cell phone, and 56 percent own an mp3 player. </a:t>
            </a:r>
          </a:p>
          <a:p>
            <a:pPr lvl="2"/>
            <a:r>
              <a:rPr lang="en-US" sz="1700" dirty="0" smtClean="0"/>
              <a:t>Seventy-six percent of students use Instant Messaging. </a:t>
            </a:r>
          </a:p>
          <a:p>
            <a:pPr lvl="2"/>
            <a:r>
              <a:rPr lang="en-US" sz="1700" dirty="0" smtClean="0"/>
              <a:t>IM users typically chat 80 minutes per day. </a:t>
            </a:r>
          </a:p>
          <a:p>
            <a:pPr lvl="2"/>
            <a:r>
              <a:rPr lang="en-US" sz="1700" dirty="0" smtClean="0"/>
              <a:t>Ninety-two percent of IM users reported doing something else on the computer while IM-</a:t>
            </a:r>
            <a:r>
              <a:rPr lang="en-US" sz="1700" dirty="0" err="1" smtClean="0"/>
              <a:t>ing</a:t>
            </a:r>
            <a:r>
              <a:rPr lang="en-US" sz="1700" dirty="0" smtClean="0"/>
              <a:t>. </a:t>
            </a:r>
          </a:p>
          <a:p>
            <a:pPr lvl="2"/>
            <a:r>
              <a:rPr lang="en-US" sz="1700" dirty="0" smtClean="0"/>
              <a:t>Twenty-eight percent reported owning a blog and 44 percent reported reading blogs. </a:t>
            </a:r>
          </a:p>
          <a:p>
            <a:r>
              <a:rPr lang="en-US" sz="3400" dirty="0" smtClean="0"/>
              <a:t>Interactivity</a:t>
            </a:r>
          </a:p>
          <a:p>
            <a:endParaRPr lang="en-US" sz="3400" dirty="0" smtClean="0"/>
          </a:p>
          <a:p>
            <a:r>
              <a:rPr lang="en-US" sz="3400" dirty="0" smtClean="0"/>
              <a:t>Global Access</a:t>
            </a:r>
          </a:p>
          <a:p>
            <a:pPr>
              <a:buNone/>
            </a:pPr>
            <a:endParaRPr lang="en-US" sz="1400" dirty="0" smtClean="0"/>
          </a:p>
          <a:p>
            <a:pPr>
              <a:buNone/>
            </a:pPr>
            <a:r>
              <a:rPr lang="en-US" sz="1400" dirty="0" smtClean="0"/>
              <a:t>*</a:t>
            </a:r>
            <a:r>
              <a:rPr lang="en-US" sz="1400" u="sng" dirty="0" smtClean="0"/>
              <a:t>Connecting to the Net Generation: What Higher Education Professionals Need to Know about Today's Students.</a:t>
            </a:r>
            <a:r>
              <a:rPr lang="en-US" sz="1400" dirty="0" smtClean="0"/>
              <a:t> By Dr. </a:t>
            </a:r>
            <a:r>
              <a:rPr lang="en-US" sz="1400" dirty="0" err="1" smtClean="0"/>
              <a:t>Reynol</a:t>
            </a:r>
            <a:r>
              <a:rPr lang="en-US" sz="1400" dirty="0" smtClean="0"/>
              <a:t> Junco, NCC, LPC and Dr. </a:t>
            </a:r>
            <a:r>
              <a:rPr lang="en-US" sz="1400" dirty="0" err="1" smtClean="0"/>
              <a:t>Jeanna</a:t>
            </a:r>
            <a:r>
              <a:rPr lang="en-US" sz="1400" dirty="0" smtClean="0"/>
              <a:t> </a:t>
            </a:r>
            <a:r>
              <a:rPr lang="en-US" sz="1400" dirty="0" err="1" smtClean="0"/>
              <a:t>Mastrodicasa</a:t>
            </a:r>
            <a:endParaRPr lang="en-US" sz="1400" dirty="0" smtClean="0"/>
          </a:p>
          <a:p>
            <a:pPr>
              <a:buNone/>
            </a:pPr>
            <a:endParaRPr lang="en-US" dirty="0" smtClean="0"/>
          </a:p>
          <a:p>
            <a:endParaRPr lang="en-US"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Educational benefits of blogs</a:t>
            </a:r>
            <a:endParaRPr lang="en-US" dirty="0"/>
          </a:p>
        </p:txBody>
      </p:sp>
      <p:sp>
        <p:nvSpPr>
          <p:cNvPr id="3" name="Content Placeholder 2"/>
          <p:cNvSpPr>
            <a:spLocks noGrp="1"/>
          </p:cNvSpPr>
          <p:nvPr>
            <p:ph idx="1"/>
          </p:nvPr>
        </p:nvSpPr>
        <p:spPr/>
        <p:txBody>
          <a:bodyPr/>
          <a:lstStyle/>
          <a:p>
            <a:r>
              <a:rPr lang="en-US" dirty="0" smtClean="0"/>
              <a:t>According to Glencoe’s “Teaching Today”* tips page, blogs are </a:t>
            </a:r>
          </a:p>
          <a:p>
            <a:pPr lvl="1"/>
            <a:r>
              <a:rPr lang="en-US" dirty="0" smtClean="0"/>
              <a:t>motivating to students, especially those who otherwise might not become participants in classrooms.</a:t>
            </a:r>
          </a:p>
          <a:p>
            <a:pPr lvl="1"/>
            <a:r>
              <a:rPr lang="en-US" dirty="0" smtClean="0"/>
              <a:t>excellent opportunities for students to read and write. </a:t>
            </a:r>
          </a:p>
          <a:p>
            <a:pPr lvl="1"/>
            <a:r>
              <a:rPr lang="en-US" dirty="0" smtClean="0"/>
              <a:t>effective forums for collaboration and discussion. </a:t>
            </a:r>
          </a:p>
          <a:p>
            <a:pPr lvl="1"/>
            <a:r>
              <a:rPr lang="en-US" dirty="0" smtClean="0"/>
              <a:t>powerful tools to enable </a:t>
            </a:r>
            <a:r>
              <a:rPr lang="en-US" dirty="0" err="1" smtClean="0"/>
              <a:t>scaffolded</a:t>
            </a:r>
            <a:r>
              <a:rPr lang="en-US" dirty="0" smtClean="0"/>
              <a:t> learning or mentoring to occur.</a:t>
            </a:r>
          </a:p>
          <a:p>
            <a:pPr>
              <a:buNone/>
            </a:pPr>
            <a:endParaRPr lang="en-US" sz="1000" dirty="0" smtClean="0">
              <a:hlinkClick r:id="rId2"/>
            </a:endParaRPr>
          </a:p>
          <a:p>
            <a:pPr>
              <a:buNone/>
            </a:pPr>
            <a:endParaRPr lang="en-US" sz="1000" dirty="0" smtClean="0">
              <a:hlinkClick r:id="rId2"/>
            </a:endParaRPr>
          </a:p>
          <a:p>
            <a:pPr>
              <a:buNone/>
            </a:pPr>
            <a:r>
              <a:rPr lang="en-US" sz="1000" dirty="0" smtClean="0">
                <a:hlinkClick r:id="rId2"/>
              </a:rPr>
              <a:t>*http://teachingtoday.glencoe.com/howtoarticles/blog-basics</a:t>
            </a:r>
            <a:r>
              <a:rPr lang="en-US" sz="1000" dirty="0" smtClean="0"/>
              <a:t> </a:t>
            </a:r>
            <a:endParaRPr lang="en-US" sz="1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can I use a blog in my classroom?</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Information sharing</a:t>
            </a:r>
          </a:p>
          <a:p>
            <a:pPr lvl="1"/>
            <a:r>
              <a:rPr lang="en-US" dirty="0" smtClean="0"/>
              <a:t>Calendar</a:t>
            </a:r>
          </a:p>
          <a:p>
            <a:pPr lvl="1"/>
            <a:r>
              <a:rPr lang="en-US" dirty="0" smtClean="0"/>
              <a:t>Assignments</a:t>
            </a:r>
          </a:p>
          <a:p>
            <a:pPr lvl="1"/>
            <a:r>
              <a:rPr lang="en-US" dirty="0" smtClean="0"/>
              <a:t>Updates </a:t>
            </a:r>
          </a:p>
          <a:p>
            <a:r>
              <a:rPr lang="en-US" dirty="0" smtClean="0"/>
              <a:t>Discussion board</a:t>
            </a:r>
          </a:p>
          <a:p>
            <a:pPr lvl="1"/>
            <a:r>
              <a:rPr lang="en-US" dirty="0" smtClean="0"/>
              <a:t>Recorded for future</a:t>
            </a:r>
          </a:p>
          <a:p>
            <a:pPr lvl="1"/>
            <a:r>
              <a:rPr lang="en-US" dirty="0" smtClean="0"/>
              <a:t>Introverts won’t feel as threatened</a:t>
            </a:r>
          </a:p>
          <a:p>
            <a:pPr lvl="1"/>
            <a:r>
              <a:rPr lang="en-US" dirty="0" smtClean="0"/>
              <a:t>Provides time for thought process</a:t>
            </a:r>
          </a:p>
          <a:p>
            <a:r>
              <a:rPr lang="en-US" dirty="0" smtClean="0"/>
              <a:t>Venue for collaboration</a:t>
            </a:r>
          </a:p>
          <a:p>
            <a:pPr lvl="1"/>
            <a:r>
              <a:rPr lang="en-US" dirty="0" smtClean="0"/>
              <a:t>Group projects</a:t>
            </a:r>
          </a:p>
          <a:p>
            <a:pPr lvl="1"/>
            <a:r>
              <a:rPr lang="en-US" dirty="0" smtClean="0"/>
              <a:t>Peer review</a:t>
            </a:r>
          </a:p>
          <a:p>
            <a:r>
              <a:rPr lang="en-US" dirty="0" smtClean="0"/>
              <a:t>Student portfolios</a:t>
            </a:r>
          </a:p>
          <a:p>
            <a:pPr lvl="1"/>
            <a:r>
              <a:rPr lang="en-US" dirty="0" smtClean="0"/>
              <a:t>File storage and sharing</a:t>
            </a:r>
          </a:p>
          <a:p>
            <a:pPr lvl="1"/>
            <a:endParaRPr lang="en-US" dirty="0" smtClean="0"/>
          </a:p>
          <a:p>
            <a:pPr lvl="1">
              <a:buNone/>
            </a:pPr>
            <a:r>
              <a:rPr lang="en-US" dirty="0" smtClean="0">
                <a:hlinkClick r:id="rId2"/>
              </a:rPr>
              <a:t>http://www.youtube.com/watch?v=whm3pxqkvB8</a:t>
            </a:r>
            <a:r>
              <a:rPr lang="en-US" dirty="0" smtClean="0"/>
              <a:t> </a:t>
            </a:r>
          </a:p>
          <a:p>
            <a:endParaRPr lang="en-US" dirty="0" smtClean="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390</TotalTime>
  <Words>397</Words>
  <Application>Microsoft Office PowerPoint</Application>
  <PresentationFormat>On-screen Show (4:3)</PresentationFormat>
  <Paragraphs>80</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Opulent</vt:lpstr>
      <vt:lpstr>Blogging in the classroom</vt:lpstr>
      <vt:lpstr>Blogging? What’s a blog?</vt:lpstr>
      <vt:lpstr>Who uses blogs?</vt:lpstr>
      <vt:lpstr>Slide 4</vt:lpstr>
      <vt:lpstr>Who uses blogs?</vt:lpstr>
      <vt:lpstr>Who uses blogs?</vt:lpstr>
      <vt:lpstr>Why is blogging and other technology important?</vt:lpstr>
      <vt:lpstr>Educational benefits of blogs</vt:lpstr>
      <vt:lpstr>How can I use a blog in my classroom?</vt:lpstr>
      <vt:lpstr>resources</vt:lpstr>
    </vt:vector>
  </TitlesOfParts>
  <Company>BPS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Blogging in the classroom</dc:title>
  <dc:creator>install</dc:creator>
  <cp:lastModifiedBy>install</cp:lastModifiedBy>
  <cp:revision>43</cp:revision>
  <dcterms:created xsi:type="dcterms:W3CDTF">2009-07-31T00:11:03Z</dcterms:created>
  <dcterms:modified xsi:type="dcterms:W3CDTF">2009-07-31T19:33:29Z</dcterms:modified>
</cp:coreProperties>
</file>